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5" r:id="rId10"/>
    <p:sldId id="264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90AAD-7D8D-46AC-9ECC-4A357E2F6B30}" type="datetimeFigureOut">
              <a:rPr lang="en-GB" smtClean="0"/>
              <a:t>29/01/2013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13B21-6CBD-4A76-B3B7-A1E6A0C842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2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76B10-481A-4BEF-BBE7-29CB00B14974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E69AF-BF3A-4B75-9040-879E0D219D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73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Greater choice but also brings greater confusion</a:t>
            </a:r>
          </a:p>
          <a:p>
            <a:r>
              <a:rPr lang="en-GB" smtClean="0"/>
              <a:t>Need to support digital wisdom:</a:t>
            </a:r>
            <a:r>
              <a:rPr lang="en-GB" baseline="0" smtClean="0"/>
              <a:t> management of data, sustainability.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69AF-BF3A-4B75-9040-879E0D219D4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Sphere of influence vs sphere of concern (proactive</a:t>
            </a:r>
            <a:r>
              <a:rPr lang="en-GB" baseline="0" smtClean="0"/>
              <a:t> focus, Stephen Covey)</a:t>
            </a:r>
          </a:p>
          <a:p>
            <a:r>
              <a:rPr lang="en-GB" smtClean="0"/>
              <a:t>Access: manage users, password management, security,</a:t>
            </a:r>
            <a:r>
              <a:rPr lang="en-GB" baseline="0" smtClean="0"/>
              <a:t> standards</a:t>
            </a:r>
          </a:p>
          <a:p>
            <a:r>
              <a:rPr lang="en-GB" baseline="0" smtClean="0"/>
              <a:t>Interoperability: integrations, platforms, </a:t>
            </a:r>
          </a:p>
          <a:p>
            <a:r>
              <a:rPr lang="en-GB" baseline="0" smtClean="0"/>
              <a:t>Flexibility: fit for range of learning design</a:t>
            </a:r>
          </a:p>
          <a:p>
            <a:r>
              <a:rPr lang="en-GB" baseline="0" smtClean="0"/>
              <a:t>Strategic value: supports innovation, facilitates technically difficult tasks, encourages engagement</a:t>
            </a:r>
          </a:p>
          <a:p>
            <a:r>
              <a:rPr lang="en-GB" baseline="0" smtClean="0"/>
              <a:t>Connectivity: m learning, future proofing</a:t>
            </a:r>
          </a:p>
          <a:p>
            <a:r>
              <a:rPr lang="en-GB" baseline="0" smtClean="0"/>
              <a:t>Useability: short learning curves, support resources, dialogue with users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69AF-BF3A-4B75-9040-879E0D219D4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Link into l@W to show EWC course, Punto d’incontro, 101, R1</a:t>
            </a:r>
          </a:p>
          <a:p>
            <a:r>
              <a:rPr lang="en-GB" smtClean="0"/>
              <a:t>Prioritises easy creation of interaction,</a:t>
            </a:r>
            <a:r>
              <a:rPr lang="en-GB" baseline="0" smtClean="0"/>
              <a:t> use of voice, media management and creation, dialogue and CoP approach to e-learning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E69AF-BF3A-4B75-9040-879E0D219D4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89-0B34-46B1-9349-999957842DF4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56F5-D0F4-4AE2-9890-08055255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89-0B34-46B1-9349-999957842DF4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56F5-D0F4-4AE2-9890-08055255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89-0B34-46B1-9349-999957842DF4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56F5-D0F4-4AE2-9890-08055255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89-0B34-46B1-9349-999957842DF4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56F5-D0F4-4AE2-9890-08055255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89-0B34-46B1-9349-999957842DF4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56F5-D0F4-4AE2-9890-08055255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89-0B34-46B1-9349-999957842DF4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56F5-D0F4-4AE2-9890-08055255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89-0B34-46B1-9349-999957842DF4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56F5-D0F4-4AE2-9890-08055255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89-0B34-46B1-9349-999957842DF4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56F5-D0F4-4AE2-9890-08055255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89-0B34-46B1-9349-999957842DF4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56F5-D0F4-4AE2-9890-08055255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89-0B34-46B1-9349-999957842DF4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56F5-D0F4-4AE2-9890-08055255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0289-0B34-46B1-9349-999957842DF4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C56F5-D0F4-4AE2-9890-08055255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0289-0B34-46B1-9349-999957842DF4}" type="datetimeFigureOut">
              <a:rPr lang="en-GB" smtClean="0"/>
              <a:pPr/>
              <a:t>29/01/2013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C56F5-D0F4-4AE2-9890-08055255AA7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academy.ac.uk/events/detail/2012/seminars/disciplines/DW128" TargetMode="External"/><Relationship Id="rId13" Type="http://schemas.openxmlformats.org/officeDocument/2006/relationships/hyperlink" Target="http://www.scoop.it/u/teresamac" TargetMode="External"/><Relationship Id="rId3" Type="http://schemas.openxmlformats.org/officeDocument/2006/relationships/hyperlink" Target="http://www.slideshare.net/teresamac/holes-in-the-wall-alt2012" TargetMode="External"/><Relationship Id="rId7" Type="http://schemas.openxmlformats.org/officeDocument/2006/relationships/hyperlink" Target="http://www.intent-project.eu/" TargetMode="External"/><Relationship Id="rId12" Type="http://schemas.openxmlformats.org/officeDocument/2006/relationships/hyperlink" Target="http://www.slideshare.net/teresamac" TargetMode="External"/><Relationship Id="rId2" Type="http://schemas.openxmlformats.org/officeDocument/2006/relationships/hyperlink" Target="http://youtu.be/iRi0dnSWfK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outu.be/Os9o-PdpSig" TargetMode="External"/><Relationship Id="rId11" Type="http://schemas.openxmlformats.org/officeDocument/2006/relationships/hyperlink" Target="http://www.youtube.com/user/warwicklanguage" TargetMode="External"/><Relationship Id="rId5" Type="http://schemas.openxmlformats.org/officeDocument/2006/relationships/hyperlink" Target="http://vimeo.com/53208000" TargetMode="External"/><Relationship Id="rId10" Type="http://schemas.openxmlformats.org/officeDocument/2006/relationships/hyperlink" Target="https://twitter.com/WarwickLanguage" TargetMode="External"/><Relationship Id="rId4" Type="http://schemas.openxmlformats.org/officeDocument/2006/relationships/hyperlink" Target="http://www.slideshare.net/teresamac/jisc-regional-wm-mahara-forum-2012" TargetMode="External"/><Relationship Id="rId9" Type="http://schemas.openxmlformats.org/officeDocument/2006/relationships/hyperlink" Target="http://www.heacademy.ac.uk/events/detail/2013/11_Feb_collaborative_provision_langs" TargetMode="External"/><Relationship Id="rId1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nt-project.e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2.warwicklanguage.org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en-GB" smtClean="0"/>
              <a:t>Exploring the collaborative potential of web 2.0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35699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smtClean="0"/>
              <a:t>Facing the challenges of mainstreaming telecollaboration.</a:t>
            </a:r>
          </a:p>
          <a:p>
            <a:r>
              <a:rPr lang="en-GB" smtClean="0"/>
              <a:t>Teresa MacKinnon, Language Centre, University of Warwick.</a:t>
            </a:r>
          </a:p>
          <a:p>
            <a:endParaRPr lang="en-GB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6840760" cy="61863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smtClean="0"/>
              <a:t>Projects and outputs: </a:t>
            </a:r>
          </a:p>
          <a:p>
            <a:endParaRPr lang="en-GB"/>
          </a:p>
          <a:p>
            <a:r>
              <a:rPr lang="en-GB" smtClean="0">
                <a:hlinkClick r:id="rId2"/>
              </a:rPr>
              <a:t>Towards best practice for computer mediated communication</a:t>
            </a:r>
            <a:endParaRPr lang="en-GB" smtClean="0"/>
          </a:p>
          <a:p>
            <a:r>
              <a:rPr lang="en-GB" smtClean="0"/>
              <a:t>(</a:t>
            </a:r>
            <a:r>
              <a:rPr lang="en-GB" smtClean="0">
                <a:hlinkClick r:id="rId3"/>
              </a:rPr>
              <a:t>more detail here</a:t>
            </a:r>
            <a:r>
              <a:rPr lang="en-GB" smtClean="0"/>
              <a:t>)</a:t>
            </a:r>
          </a:p>
          <a:p>
            <a:r>
              <a:rPr lang="en-GB" smtClean="0">
                <a:hlinkClick r:id="rId4"/>
              </a:rPr>
              <a:t>E-portfolios for assessment</a:t>
            </a:r>
            <a:endParaRPr lang="en-GB" smtClean="0"/>
          </a:p>
          <a:p>
            <a:r>
              <a:rPr lang="en-GB" smtClean="0"/>
              <a:t>(see </a:t>
            </a:r>
            <a:r>
              <a:rPr lang="en-GB" smtClean="0">
                <a:hlinkClick r:id="rId5"/>
              </a:rPr>
              <a:t>examples here</a:t>
            </a:r>
            <a:r>
              <a:rPr lang="en-GB" smtClean="0"/>
              <a:t>)</a:t>
            </a:r>
          </a:p>
          <a:p>
            <a:r>
              <a:rPr lang="en-GB" smtClean="0">
                <a:hlinkClick r:id="rId6"/>
              </a:rPr>
              <a:t>Virtual Exchange #warcler and Clavier project</a:t>
            </a:r>
            <a:endParaRPr lang="en-GB" smtClean="0"/>
          </a:p>
          <a:p>
            <a:r>
              <a:rPr lang="en-GB" smtClean="0"/>
              <a:t>Case study for </a:t>
            </a:r>
            <a:r>
              <a:rPr lang="en-GB" smtClean="0">
                <a:hlinkClick r:id="rId7"/>
              </a:rPr>
              <a:t>INTENT</a:t>
            </a:r>
            <a:r>
              <a:rPr lang="en-GB" smtClean="0"/>
              <a:t> </a:t>
            </a:r>
          </a:p>
          <a:p>
            <a:r>
              <a:rPr lang="en-GB" smtClean="0"/>
              <a:t>HEA </a:t>
            </a:r>
            <a:r>
              <a:rPr lang="en-GB" smtClean="0">
                <a:hlinkClick r:id="rId8"/>
              </a:rPr>
              <a:t>seminar</a:t>
            </a:r>
            <a:r>
              <a:rPr lang="en-GB" smtClean="0"/>
              <a:t> and input into </a:t>
            </a:r>
            <a:r>
              <a:rPr lang="en-GB" smtClean="0">
                <a:hlinkClick r:id="rId9"/>
              </a:rPr>
              <a:t>upcoming Collaboration event</a:t>
            </a:r>
            <a:endParaRPr lang="en-GB" smtClean="0"/>
          </a:p>
          <a:p>
            <a:r>
              <a:rPr lang="en-GB" smtClean="0"/>
              <a:t>Knowledge transfer: TDG project with Coventry University #MexCo</a:t>
            </a:r>
          </a:p>
          <a:p>
            <a:endParaRPr lang="en-GB"/>
          </a:p>
          <a:p>
            <a:r>
              <a:rPr lang="en-GB" b="1" smtClean="0"/>
              <a:t>Dissemination channels:</a:t>
            </a:r>
          </a:p>
          <a:p>
            <a:endParaRPr lang="en-GB" smtClean="0"/>
          </a:p>
          <a:p>
            <a:r>
              <a:rPr lang="en-GB" smtClean="0"/>
              <a:t>Twitter: </a:t>
            </a:r>
            <a:r>
              <a:rPr lang="en-GB" smtClean="0">
                <a:hlinkClick r:id="rId10"/>
              </a:rPr>
              <a:t>WarwickLanguage</a:t>
            </a:r>
            <a:endParaRPr lang="en-GB" smtClean="0"/>
          </a:p>
          <a:p>
            <a:r>
              <a:rPr lang="en-GB" smtClean="0"/>
              <a:t>Youtube: </a:t>
            </a:r>
            <a:r>
              <a:rPr lang="en-GB" smtClean="0">
                <a:hlinkClick r:id="rId11"/>
              </a:rPr>
              <a:t>WarwickLanguage</a:t>
            </a:r>
            <a:endParaRPr lang="en-GB" smtClean="0"/>
          </a:p>
          <a:p>
            <a:r>
              <a:rPr lang="en-GB" smtClean="0"/>
              <a:t>Slideshare: </a:t>
            </a:r>
            <a:r>
              <a:rPr lang="en-GB" smtClean="0">
                <a:hlinkClick r:id="rId12"/>
              </a:rPr>
              <a:t>Teresamac</a:t>
            </a:r>
            <a:endParaRPr lang="en-GB" smtClean="0"/>
          </a:p>
          <a:p>
            <a:r>
              <a:rPr lang="en-GB" smtClean="0"/>
              <a:t>Scoop.it: </a:t>
            </a:r>
            <a:r>
              <a:rPr lang="en-GB" smtClean="0">
                <a:hlinkClick r:id="rId13"/>
              </a:rPr>
              <a:t>Teresamac</a:t>
            </a:r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/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/>
              <a:t>References:</a:t>
            </a:r>
          </a:p>
          <a:p>
            <a:endParaRPr lang="en-GB"/>
          </a:p>
          <a:p>
            <a:r>
              <a:rPr lang="en-GB"/>
              <a:t>Blake, R. 2008. </a:t>
            </a:r>
            <a:r>
              <a:rPr lang="en-GB" i="1"/>
              <a:t>Brave new digital classroom: Technology and Foreign Language Learning.</a:t>
            </a:r>
            <a:r>
              <a:rPr lang="en-GB"/>
              <a:t> Washington DC: Georgetown University Press</a:t>
            </a:r>
            <a:r>
              <a:rPr lang="en-GB" smtClean="0"/>
              <a:t>.</a:t>
            </a:r>
          </a:p>
          <a:p>
            <a:endParaRPr lang="en-GB"/>
          </a:p>
          <a:p>
            <a:r>
              <a:rPr lang="en-GB"/>
              <a:t>Cummins, J. and Sayers, D. 1995. </a:t>
            </a:r>
            <a:r>
              <a:rPr lang="en-GB" i="1"/>
              <a:t>Brave new schools: Challenging cultural literacy though global learning networks</a:t>
            </a:r>
            <a:r>
              <a:rPr lang="en-GB"/>
              <a:t>. New York: St. Martin’s Press</a:t>
            </a:r>
            <a:r>
              <a:rPr lang="en-GB" smtClean="0"/>
              <a:t>.</a:t>
            </a:r>
          </a:p>
          <a:p>
            <a:endParaRPr lang="en-GB"/>
          </a:p>
          <a:p>
            <a:r>
              <a:rPr lang="en-GB"/>
              <a:t>Helm, F. et al, 2012. </a:t>
            </a:r>
            <a:r>
              <a:rPr lang="en-GB" i="1"/>
              <a:t>Universities collaborating together online</a:t>
            </a:r>
            <a:r>
              <a:rPr lang="en-GB"/>
              <a:t>. Council of Europe Lifelong Learning Programme. Available at </a:t>
            </a:r>
            <a:r>
              <a:rPr lang="en-GB" smtClean="0">
                <a:hlinkClick r:id="rId2"/>
              </a:rPr>
              <a:t>www.intent-project.eu</a:t>
            </a:r>
            <a:endParaRPr lang="en-GB" smtClean="0"/>
          </a:p>
          <a:p>
            <a:endParaRPr lang="en-GB"/>
          </a:p>
          <a:p>
            <a:r>
              <a:rPr lang="en-GB"/>
              <a:t>O’Rourke, B. 2005 Form-focussed interaction in online tandem learning. </a:t>
            </a:r>
            <a:r>
              <a:rPr lang="en-GB" i="1"/>
              <a:t>CALICO journal 22</a:t>
            </a:r>
            <a:r>
              <a:rPr lang="en-GB"/>
              <a:t> (3):433-66</a:t>
            </a:r>
            <a:r>
              <a:rPr lang="en-GB" smtClean="0"/>
              <a:t>.</a:t>
            </a:r>
          </a:p>
          <a:p>
            <a:endParaRPr lang="en-GB"/>
          </a:p>
          <a:p>
            <a:r>
              <a:rPr lang="en-GB"/>
              <a:t>Wenger, E. (2000), 'Community of practice and social learning systems',</a:t>
            </a:r>
            <a:r>
              <a:rPr lang="en-GB" i="1"/>
              <a:t>Organization</a:t>
            </a:r>
            <a:r>
              <a:rPr lang="en-GB"/>
              <a:t>, 7 (2), </a:t>
            </a:r>
            <a:r>
              <a:rPr lang="en-GB" smtClean="0"/>
              <a:t>225-246</a:t>
            </a:r>
          </a:p>
          <a:p>
            <a:endParaRPr lang="en-GB"/>
          </a:p>
          <a:p>
            <a:r>
              <a:rPr lang="en-GB" smtClean="0"/>
              <a:t>Aguirre</a:t>
            </a:r>
            <a:r>
              <a:rPr lang="en-GB"/>
              <a:t>, S., &amp; Quemada, J. (2012). E-learning Systems Support of Collaborative Agreements: A Theoretical Model. </a:t>
            </a:r>
            <a:r>
              <a:rPr lang="en-GB" i="1" smtClean="0"/>
              <a:t>Educational Technology </a:t>
            </a:r>
            <a:r>
              <a:rPr lang="en-GB" i="1"/>
              <a:t>&amp; Society, 15 (4), 279–295.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telecollaboration?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“Online communication used to bring together language learners in different countries in order to carry out collaborative projects or undertake intercultutral exchanges” (O’Dowd and Ritter, 2006)</a:t>
            </a:r>
          </a:p>
          <a:p>
            <a:pPr>
              <a:buNone/>
            </a:pPr>
            <a:endParaRPr lang="en-GB"/>
          </a:p>
        </p:txBody>
      </p:sp>
      <p:pic>
        <p:nvPicPr>
          <p:cNvPr id="4" name="Picture 3" descr="testpi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149080"/>
            <a:ext cx="2463800" cy="1803400"/>
          </a:xfrm>
          <a:prstGeom prst="rect">
            <a:avLst/>
          </a:prstGeom>
        </p:spPr>
      </p:pic>
      <p:pic>
        <p:nvPicPr>
          <p:cNvPr id="5" name="Picture 4" descr="testpi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9220" y="1196752"/>
            <a:ext cx="1180526" cy="8640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2404864"/>
          </a:xfrm>
        </p:spPr>
        <p:txBody>
          <a:bodyPr/>
          <a:lstStyle/>
          <a:p>
            <a:pPr>
              <a:buNone/>
            </a:pPr>
            <a:r>
              <a:rPr lang="en-GB" smtClean="0"/>
              <a:t>  “</a:t>
            </a:r>
            <a:r>
              <a:rPr lang="en-GB" i="1"/>
              <a:t>Perhaps the most exciting application of the web in language learning is its capacity for bringing together students and native speakers” </a:t>
            </a:r>
            <a:r>
              <a:rPr lang="en-GB" i="1" smtClean="0"/>
              <a:t>(</a:t>
            </a:r>
            <a:r>
              <a:rPr lang="en-GB" smtClean="0"/>
              <a:t>Klapper 2006, </a:t>
            </a:r>
            <a:r>
              <a:rPr lang="en-GB" i="1" smtClean="0"/>
              <a:t>p191</a:t>
            </a:r>
            <a:r>
              <a:rPr lang="en-GB" i="1"/>
              <a:t>)</a:t>
            </a:r>
            <a:endParaRPr lang="en-GB"/>
          </a:p>
          <a:p>
            <a:endParaRPr lang="en-GB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://www.referenceforbusiness.com/photos/cross-cultural-international-communication-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0928"/>
            <a:ext cx="2992388" cy="2992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3608" y="1196752"/>
            <a:ext cx="7113984" cy="4133056"/>
          </a:xfrm>
        </p:spPr>
        <p:txBody>
          <a:bodyPr/>
          <a:lstStyle/>
          <a:p>
            <a:pPr>
              <a:buNone/>
            </a:pPr>
            <a:r>
              <a:rPr lang="en-GB" smtClean="0"/>
              <a:t>  “</a:t>
            </a:r>
            <a:r>
              <a:rPr lang="en-GB" i="1"/>
              <a:t>Combining new ideas about computer-mediated technologies and well-loved theories of learning results in fantastic possibilities but they </a:t>
            </a:r>
            <a:r>
              <a:rPr lang="en-GB" b="1" i="1"/>
              <a:t>need a little human time and energy </a:t>
            </a:r>
            <a:r>
              <a:rPr lang="en-GB" i="1"/>
              <a:t>to make them work</a:t>
            </a:r>
            <a:r>
              <a:rPr lang="en-GB"/>
              <a:t>.” </a:t>
            </a:r>
            <a:r>
              <a:rPr lang="en-GB" smtClean="0"/>
              <a:t>(Salmon,2002</a:t>
            </a:r>
            <a:r>
              <a:rPr lang="en-GB"/>
              <a:t>, p4)</a:t>
            </a:r>
          </a:p>
          <a:p>
            <a:endParaRPr lang="en-GB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692696"/>
            <a:ext cx="67687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smtClean="0"/>
              <a:t>“An elearning system </a:t>
            </a:r>
            <a:r>
              <a:rPr lang="en-GB" sz="2000" b="1"/>
              <a:t>can</a:t>
            </a:r>
            <a:r>
              <a:rPr lang="en-GB" sz="2000"/>
              <a:t> be adapted technically to support integrated programmes, to bridge national, international, and</a:t>
            </a:r>
          </a:p>
          <a:p>
            <a:r>
              <a:rPr lang="en-GB" sz="2000"/>
              <a:t>cultural issues and be used as an alternative to the very costly mobility of </a:t>
            </a:r>
            <a:r>
              <a:rPr lang="en-GB" sz="2000" smtClean="0"/>
              <a:t>students….</a:t>
            </a:r>
            <a:r>
              <a:rPr lang="en-GB" sz="2000"/>
              <a:t> However, </a:t>
            </a:r>
            <a:r>
              <a:rPr lang="en-GB" sz="2000" b="1"/>
              <a:t>some of the barriers </a:t>
            </a:r>
            <a:r>
              <a:rPr lang="en-GB" sz="2000"/>
              <a:t>to overcome in this scenario are: legal obstacles, national, </a:t>
            </a:r>
            <a:r>
              <a:rPr lang="en-GB" sz="2000" smtClean="0"/>
              <a:t>and international </a:t>
            </a:r>
            <a:r>
              <a:rPr lang="en-GB" sz="2000"/>
              <a:t>recognition, quality assurance, the need for compatible credit systems, varying teaching </a:t>
            </a:r>
            <a:r>
              <a:rPr lang="en-GB" sz="2000" smtClean="0"/>
              <a:t>approaches, examination </a:t>
            </a:r>
            <a:r>
              <a:rPr lang="en-GB" sz="2000"/>
              <a:t>procedures, the bureaucracy involved in the administrative processes, cultural differences, </a:t>
            </a:r>
            <a:r>
              <a:rPr lang="en-GB" sz="2000" smtClean="0"/>
              <a:t>and bandwidth </a:t>
            </a:r>
            <a:r>
              <a:rPr lang="en-GB" sz="2000"/>
              <a:t>limitations. The administrative support in this context plays a crucial role, for this reason is important </a:t>
            </a:r>
            <a:r>
              <a:rPr lang="en-GB" sz="2000" smtClean="0"/>
              <a:t>to develop </a:t>
            </a:r>
            <a:r>
              <a:rPr lang="en-GB" sz="2000"/>
              <a:t>a complete administrative support to ensure the success of this approach.</a:t>
            </a:r>
            <a:r>
              <a:rPr lang="en-GB" sz="2000" smtClean="0"/>
              <a:t>”</a:t>
            </a:r>
          </a:p>
          <a:p>
            <a:endParaRPr lang="en-GB"/>
          </a:p>
          <a:p>
            <a:r>
              <a:rPr lang="en-GB" smtClean="0"/>
              <a:t>Aguirre and Quemada, 2012 on developing a technical infrastructure to support international joint degrees.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-20-si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nut 4"/>
          <p:cNvSpPr/>
          <p:nvPr/>
        </p:nvSpPr>
        <p:spPr>
          <a:xfrm>
            <a:off x="1403648" y="548680"/>
            <a:ext cx="6264696" cy="532859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2276872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Access</a:t>
            </a:r>
          </a:p>
          <a:p>
            <a:r>
              <a:rPr lang="en-GB" smtClean="0"/>
              <a:t>Interoperability</a:t>
            </a:r>
          </a:p>
          <a:p>
            <a:r>
              <a:rPr lang="en-GB" smtClean="0"/>
              <a:t>Flexibility</a:t>
            </a:r>
          </a:p>
          <a:p>
            <a:r>
              <a:rPr lang="en-GB" smtClean="0"/>
              <a:t>Strategic value</a:t>
            </a:r>
          </a:p>
          <a:p>
            <a:r>
              <a:rPr lang="en-GB" smtClean="0"/>
              <a:t>Connectivity</a:t>
            </a:r>
          </a:p>
          <a:p>
            <a:r>
              <a:rPr lang="en-GB" smtClean="0"/>
              <a:t>Useability</a:t>
            </a:r>
          </a:p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483768" y="12687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Curriculum design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292080" y="14127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accreditation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203848" y="472514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Institutional admininstrative procedures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796136" y="4077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examinations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@W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632"/>
            <a:ext cx="9144000" cy="66168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4413"/>
            <a:ext cx="91440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Partnerships</a:t>
            </a:r>
            <a:endParaRPr lang="en-GB"/>
          </a:p>
        </p:txBody>
      </p:sp>
      <p:pic>
        <p:nvPicPr>
          <p:cNvPr id="4" name="Picture 3" descr="kaltur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84784"/>
            <a:ext cx="2048247" cy="1191327"/>
          </a:xfrm>
          <a:prstGeom prst="rect">
            <a:avLst/>
          </a:prstGeom>
        </p:spPr>
      </p:pic>
      <p:pic>
        <p:nvPicPr>
          <p:cNvPr id="5" name="Picture 4" descr="Bb_Collabor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268760"/>
            <a:ext cx="3591572" cy="1486168"/>
          </a:xfrm>
          <a:prstGeom prst="rect">
            <a:avLst/>
          </a:prstGeom>
        </p:spPr>
      </p:pic>
      <p:pic>
        <p:nvPicPr>
          <p:cNvPr id="6" name="Picture 5" descr="moodle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916832"/>
            <a:ext cx="3248912" cy="2436684"/>
          </a:xfrm>
          <a:prstGeom prst="rect">
            <a:avLst/>
          </a:prstGeom>
        </p:spPr>
      </p:pic>
      <p:pic>
        <p:nvPicPr>
          <p:cNvPr id="7" name="Picture 6" descr="Mahara_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9" y="3645024"/>
            <a:ext cx="3096343" cy="1267319"/>
          </a:xfrm>
          <a:prstGeom prst="rect">
            <a:avLst/>
          </a:prstGeom>
        </p:spPr>
      </p:pic>
      <p:pic>
        <p:nvPicPr>
          <p:cNvPr id="8" name="Picture 7" descr="Pearson_EQUELLA_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3429000"/>
            <a:ext cx="2687566" cy="18974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629</Words>
  <Application>Microsoft Office PowerPoint</Application>
  <PresentationFormat>On-screen Show (4:3)</PresentationFormat>
  <Paragraphs>69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Exploring the collaborative potential of web 2.0</vt:lpstr>
      <vt:lpstr>What is telecollaboration?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Partnerships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collaborative potential of web 2.0</dc:title>
  <dc:creator>Teresa</dc:creator>
  <cp:lastModifiedBy>lcsbl</cp:lastModifiedBy>
  <cp:revision>30</cp:revision>
  <dcterms:created xsi:type="dcterms:W3CDTF">2013-01-20T11:25:59Z</dcterms:created>
  <dcterms:modified xsi:type="dcterms:W3CDTF">2013-01-29T14:59:19Z</dcterms:modified>
</cp:coreProperties>
</file>